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87" r:id="rId3"/>
    <p:sldId id="374" r:id="rId4"/>
    <p:sldId id="262" r:id="rId5"/>
    <p:sldId id="323" r:id="rId6"/>
    <p:sldId id="376" r:id="rId7"/>
    <p:sldId id="377" r:id="rId8"/>
    <p:sldId id="378" r:id="rId9"/>
    <p:sldId id="315" r:id="rId10"/>
    <p:sldId id="372" r:id="rId11"/>
    <p:sldId id="318" r:id="rId1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">
          <p15:clr>
            <a:srgbClr val="A4A3A4"/>
          </p15:clr>
        </p15:guide>
        <p15:guide id="2" pos="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1" autoAdjust="0"/>
    <p:restoredTop sz="94595" autoAdjust="0"/>
  </p:normalViewPr>
  <p:slideViewPr>
    <p:cSldViewPr snapToGrid="0" snapToObjects="1">
      <p:cViewPr varScale="1">
        <p:scale>
          <a:sx n="143" d="100"/>
          <a:sy n="143" d="100"/>
        </p:scale>
        <p:origin x="960" y="102"/>
      </p:cViewPr>
      <p:guideLst>
        <p:guide orient="horz" pos="208"/>
        <p:guide pos="112"/>
      </p:guideLst>
    </p:cSldViewPr>
  </p:slideViewPr>
  <p:outlineViewPr>
    <p:cViewPr>
      <p:scale>
        <a:sx n="33" d="100"/>
        <a:sy n="33" d="100"/>
      </p:scale>
      <p:origin x="0" y="14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 Normal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C7A8-A1CF-CE48-A1B9-3726FD7D6744}" type="datetimeFigureOut">
              <a:rPr lang="es-ES" smtClean="0">
                <a:latin typeface="Arial Normal" charset="0"/>
              </a:rPr>
              <a:t>06/07/2017</a:t>
            </a:fld>
            <a:endParaRPr lang="es-ES" dirty="0">
              <a:latin typeface="Arial Normal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 Normal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2B28-3E25-0640-B02D-71C1CD5A8E40}" type="slidenum">
              <a:rPr lang="es-ES" smtClean="0">
                <a:latin typeface="Arial Normal" charset="0"/>
              </a:rPr>
              <a:t>‹Nº›</a:t>
            </a:fld>
            <a:endParaRPr lang="es-ES" dirty="0">
              <a:latin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Normal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Normal" charset="0"/>
              </a:defRPr>
            </a:lvl1pPr>
          </a:lstStyle>
          <a:p>
            <a:fld id="{336E855C-2250-A943-B907-E24326E9C0A5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Normal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Normal" charset="0"/>
              </a:defRPr>
            </a:lvl1pPr>
          </a:lstStyle>
          <a:p>
            <a:fld id="{4F65F9A8-2307-4349-BB70-70B79EAC0B0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50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incipal a una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es-a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420"/>
            <a:ext cx="9144000" cy="1627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987800" y="4045335"/>
            <a:ext cx="5156200" cy="109816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/>
              <a:t>TULO PRINCIPAL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 tipo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6892537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17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8" name="Rectángulo 17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22" name="Rectángulo 21"/>
          <p:cNvSpPr/>
          <p:nvPr userDrawn="1"/>
        </p:nvSpPr>
        <p:spPr>
          <a:xfrm>
            <a:off x="7062470" y="1181089"/>
            <a:ext cx="2081530" cy="32154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23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60488" y="1181089"/>
            <a:ext cx="6732049" cy="3173075"/>
          </a:xfrm>
          <a:prstGeom prst="rect">
            <a:avLst/>
          </a:prstGeom>
        </p:spPr>
        <p:txBody>
          <a:bodyPr vert="horz" tIns="0"/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24" name="Marcador de número de diapositiva 2"/>
          <p:cNvSpPr txBox="1">
            <a:spLocks/>
          </p:cNvSpPr>
          <p:nvPr userDrawn="1"/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05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04A77-0821-3247-B821-F896D317C426}" type="slidenum">
              <a:rPr lang="es-ES" b="0" i="0" smtClean="0">
                <a:latin typeface="Arial Normal" charset="0"/>
                <a:cs typeface="Arial Normal" charset="0"/>
              </a:rPr>
              <a:pPr/>
              <a:t>‹Nº›</a:t>
            </a:fld>
            <a:endParaRPr lang="es-ES" b="0" i="0" dirty="0">
              <a:latin typeface="Arial Normal" charset="0"/>
              <a:cs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0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648052" y="1025756"/>
            <a:ext cx="3809999" cy="40089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Introducción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Indice</a:t>
            </a:r>
            <a:endParaRPr lang="es-ES_tradnl" sz="1050" b="0" i="0" dirty="0">
              <a:solidFill>
                <a:srgbClr val="00B050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Contexto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Tu Sector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Tu Producto / Servicio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Tu Target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Objetivos de negocio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Análisis actual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Cómo estoy posicionado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Cuota de mercado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DAFO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área 1 (x6)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Benchmarking área 1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área 2  (x6)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Benchmarking área 2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área 3 (x6)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Benchmarking área 3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Estrategia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Learnings</a:t>
            </a: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 / </a:t>
            </a: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Insights</a:t>
            </a:r>
            <a:endParaRPr lang="es-ES_tradnl" sz="1050" b="0" i="0" dirty="0">
              <a:solidFill>
                <a:schemeClr val="accent2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Objetivos y </a:t>
            </a: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KPIs</a:t>
            </a:r>
            <a:endParaRPr lang="es-ES_tradnl" sz="1050" b="0" i="0" dirty="0">
              <a:solidFill>
                <a:schemeClr val="accent2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Audiencias 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Buyer</a:t>
            </a: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 Personas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User</a:t>
            </a: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 </a:t>
            </a: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Journey</a:t>
            </a:r>
            <a:endParaRPr lang="es-ES_tradnl" sz="1050" b="0" i="0" dirty="0">
              <a:solidFill>
                <a:schemeClr val="accent2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Touchpoints</a:t>
            </a:r>
            <a:fld id="{9492A1E9-E4E0-C947-A964-5858852A8E3C}" type="slidenum">
              <a:rPr lang="es-ES_tradnl" sz="1050" b="0" i="0" smtClean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‹Nº›</a:t>
            </a:fld>
            <a:endParaRPr lang="es-ES_tradnl" sz="1050" b="0" i="0" dirty="0">
              <a:solidFill>
                <a:schemeClr val="accent2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	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</a:t>
            </a:r>
          </a:p>
          <a:p>
            <a:endParaRPr lang="es-ES_tradnl" sz="1050" b="0" i="0" dirty="0">
              <a:solidFill>
                <a:schemeClr val="tx1"/>
              </a:solidFill>
              <a:latin typeface="Arial Normal" charset="0"/>
              <a:ea typeface="Arial Normal" charset="0"/>
              <a:cs typeface="Arial Normal" charset="0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4682169" y="1025756"/>
            <a:ext cx="3809999" cy="40089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...Estrategia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Canales / Acciones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Táctica área 1 (x2)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Táctica área 2 (x2)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Táctica área 3 (x2)</a:t>
            </a:r>
          </a:p>
          <a:p>
            <a:pPr marL="884682" lvl="2" indent="-171450">
              <a:buFont typeface="Wingdings" charset="2"/>
              <a:buChar char="§"/>
            </a:pPr>
            <a:r>
              <a:rPr lang="mr-IN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…</a:t>
            </a:r>
            <a:endParaRPr lang="es-ES_tradnl" sz="1050" b="0" i="0" dirty="0">
              <a:solidFill>
                <a:srgbClr val="FF0000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Inversión y planificación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Óptico/Cuadro General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canal 1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canal 2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canal 3</a:t>
            </a:r>
          </a:p>
          <a:p>
            <a:pPr marL="884682" lvl="2" indent="-171450">
              <a:buFont typeface="Wingdings" charset="2"/>
              <a:buChar char="§"/>
            </a:pPr>
            <a:r>
              <a:rPr lang="mr-IN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…</a:t>
            </a:r>
            <a:endParaRPr lang="es-ES_tradnl" sz="1050" b="0" i="0" dirty="0">
              <a:solidFill>
                <a:schemeClr val="tx1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Metodología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Quality</a:t>
            </a: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 Score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Framework Global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Sinergias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Follow</a:t>
            </a: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 up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Reporting</a:t>
            </a:r>
            <a:endParaRPr lang="es-ES_tradnl" sz="1050" b="0" i="0" dirty="0">
              <a:solidFill>
                <a:schemeClr val="tx1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Tecnología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Equipo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Estructura y Organización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Talento y </a:t>
            </a:r>
            <a:r>
              <a:rPr lang="es-ES_tradnl" sz="1050" b="0" i="0" dirty="0" err="1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expertise</a:t>
            </a:r>
            <a:endParaRPr lang="es-ES_tradnl" sz="1050" b="0" i="0" dirty="0">
              <a:solidFill>
                <a:srgbClr val="00B050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Case </a:t>
            </a:r>
            <a:r>
              <a:rPr lang="es-ES_tradnl" sz="1050" b="0" i="0" dirty="0" err="1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studies</a:t>
            </a:r>
            <a:endParaRPr lang="es-ES_tradnl" sz="1050" b="0" i="0" dirty="0">
              <a:solidFill>
                <a:srgbClr val="00B050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Valoración económica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	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</a:t>
            </a:r>
          </a:p>
          <a:p>
            <a:endParaRPr lang="es-ES_tradnl" sz="1050" b="0" i="0" dirty="0">
              <a:solidFill>
                <a:schemeClr val="tx1"/>
              </a:solidFill>
              <a:latin typeface="Arial Normal" charset="0"/>
              <a:ea typeface="Arial Normal" charset="0"/>
              <a:cs typeface="Arial Normal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5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4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7" name="Marcador de número de diapositiva 2"/>
          <p:cNvSpPr txBox="1">
            <a:spLocks/>
          </p:cNvSpPr>
          <p:nvPr userDrawn="1"/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05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04A77-0821-3247-B821-F896D317C426}" type="slidenum">
              <a:rPr lang="es-ES" b="0" i="0" smtClean="0">
                <a:latin typeface="Arial Normal" charset="0"/>
                <a:cs typeface="Arial Normal" charset="0"/>
              </a:rPr>
              <a:pPr/>
              <a:t>‹Nº›</a:t>
            </a:fld>
            <a:endParaRPr lang="es-ES" b="0" i="0" dirty="0">
              <a:latin typeface="Arial Normal" charset="0"/>
              <a:cs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2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60489" y="1589608"/>
            <a:ext cx="4132112" cy="2849225"/>
          </a:xfrm>
          <a:prstGeom prst="rect">
            <a:avLst/>
          </a:prstGeom>
        </p:spPr>
        <p:txBody>
          <a:bodyPr vert="horz" tIns="0"/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1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6892537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16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4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19" name="Marcador de número de diapositiva 2"/>
          <p:cNvSpPr txBox="1">
            <a:spLocks/>
          </p:cNvSpPr>
          <p:nvPr userDrawn="1"/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05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04A77-0821-3247-B821-F896D317C426}" type="slidenum">
              <a:rPr lang="es-ES" b="0" i="0" smtClean="0">
                <a:latin typeface="Arial Normal" charset="0"/>
                <a:cs typeface="Arial Normal" charset="0"/>
              </a:rPr>
              <a:pPr/>
              <a:t>‹Nº›</a:t>
            </a:fld>
            <a:endParaRPr lang="es-ES" b="0" i="0" dirty="0">
              <a:latin typeface="Arial Normal" charset="0"/>
              <a:cs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2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álculo cuantitativ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/>
          <p:cNvSpPr/>
          <p:nvPr userDrawn="1"/>
        </p:nvSpPr>
        <p:spPr>
          <a:xfrm>
            <a:off x="635000" y="1270522"/>
            <a:ext cx="1346200" cy="1346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36" name="Elipse 35"/>
          <p:cNvSpPr/>
          <p:nvPr userDrawn="1"/>
        </p:nvSpPr>
        <p:spPr>
          <a:xfrm>
            <a:off x="787665" y="1423187"/>
            <a:ext cx="1040870" cy="104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37" name="Marcador de texto 6"/>
          <p:cNvSpPr txBox="1">
            <a:spLocks/>
          </p:cNvSpPr>
          <p:nvPr userDrawn="1"/>
        </p:nvSpPr>
        <p:spPr>
          <a:xfrm>
            <a:off x="830000" y="1361806"/>
            <a:ext cx="2879195" cy="8209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5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88</a:t>
            </a:r>
            <a:endParaRPr lang="es-ES" sz="54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38" name="Marcador de texto 6"/>
          <p:cNvSpPr txBox="1">
            <a:spLocks/>
          </p:cNvSpPr>
          <p:nvPr userDrawn="1"/>
        </p:nvSpPr>
        <p:spPr>
          <a:xfrm>
            <a:off x="1109400" y="2123536"/>
            <a:ext cx="397667" cy="2541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%</a:t>
            </a:r>
            <a:endParaRPr lang="es-E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0" name="Elipse 39"/>
          <p:cNvSpPr/>
          <p:nvPr userDrawn="1"/>
        </p:nvSpPr>
        <p:spPr>
          <a:xfrm>
            <a:off x="4927600" y="1270522"/>
            <a:ext cx="1346200" cy="1346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41" name="Elipse 40"/>
          <p:cNvSpPr/>
          <p:nvPr userDrawn="1"/>
        </p:nvSpPr>
        <p:spPr>
          <a:xfrm>
            <a:off x="5080265" y="1423187"/>
            <a:ext cx="1040870" cy="104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42" name="Marcador de texto 6"/>
          <p:cNvSpPr txBox="1">
            <a:spLocks/>
          </p:cNvSpPr>
          <p:nvPr userDrawn="1"/>
        </p:nvSpPr>
        <p:spPr>
          <a:xfrm>
            <a:off x="5122600" y="1361806"/>
            <a:ext cx="2879195" cy="8209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5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88</a:t>
            </a:r>
            <a:endParaRPr lang="es-ES" sz="54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3" name="Marcador de texto 6"/>
          <p:cNvSpPr txBox="1">
            <a:spLocks/>
          </p:cNvSpPr>
          <p:nvPr userDrawn="1"/>
        </p:nvSpPr>
        <p:spPr>
          <a:xfrm>
            <a:off x="5402000" y="2123536"/>
            <a:ext cx="397667" cy="2541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%</a:t>
            </a:r>
            <a:endParaRPr lang="es-E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5" name="Elipse 44"/>
          <p:cNvSpPr/>
          <p:nvPr userDrawn="1"/>
        </p:nvSpPr>
        <p:spPr>
          <a:xfrm>
            <a:off x="4927600" y="2913055"/>
            <a:ext cx="1346200" cy="1346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46" name="Elipse 45"/>
          <p:cNvSpPr/>
          <p:nvPr userDrawn="1"/>
        </p:nvSpPr>
        <p:spPr>
          <a:xfrm>
            <a:off x="5080265" y="3065720"/>
            <a:ext cx="1040870" cy="104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47" name="Marcador de texto 6"/>
          <p:cNvSpPr txBox="1">
            <a:spLocks/>
          </p:cNvSpPr>
          <p:nvPr userDrawn="1"/>
        </p:nvSpPr>
        <p:spPr>
          <a:xfrm>
            <a:off x="5122600" y="3004339"/>
            <a:ext cx="2879195" cy="8209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5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88</a:t>
            </a:r>
            <a:endParaRPr lang="es-ES" sz="54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8" name="Marcador de texto 6"/>
          <p:cNvSpPr txBox="1">
            <a:spLocks/>
          </p:cNvSpPr>
          <p:nvPr userDrawn="1"/>
        </p:nvSpPr>
        <p:spPr>
          <a:xfrm>
            <a:off x="5402000" y="3766069"/>
            <a:ext cx="397667" cy="2541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%</a:t>
            </a:r>
            <a:endParaRPr lang="es-E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9" name="Marcador de texto 6"/>
          <p:cNvSpPr>
            <a:spLocks noGrp="1"/>
          </p:cNvSpPr>
          <p:nvPr>
            <p:ph type="body" sz="quarter" idx="16"/>
          </p:nvPr>
        </p:nvSpPr>
        <p:spPr>
          <a:xfrm>
            <a:off x="2190805" y="3065720"/>
            <a:ext cx="242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2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55" name="Marcador de texto 6"/>
          <p:cNvSpPr>
            <a:spLocks noGrp="1"/>
          </p:cNvSpPr>
          <p:nvPr>
            <p:ph type="body" sz="quarter" idx="17"/>
          </p:nvPr>
        </p:nvSpPr>
        <p:spPr>
          <a:xfrm>
            <a:off x="6390272" y="3065720"/>
            <a:ext cx="242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2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5" name="Marcador de texto 6"/>
          <p:cNvSpPr>
            <a:spLocks noGrp="1"/>
          </p:cNvSpPr>
          <p:nvPr>
            <p:ph type="body" sz="quarter" idx="18"/>
          </p:nvPr>
        </p:nvSpPr>
        <p:spPr>
          <a:xfrm>
            <a:off x="2190805" y="1451054"/>
            <a:ext cx="242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2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9"/>
          </p:nvPr>
        </p:nvSpPr>
        <p:spPr>
          <a:xfrm>
            <a:off x="6390272" y="1451054"/>
            <a:ext cx="242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2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28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29" name="Rectángulo 28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30" name="Elipse 29"/>
          <p:cNvSpPr/>
          <p:nvPr userDrawn="1"/>
        </p:nvSpPr>
        <p:spPr>
          <a:xfrm>
            <a:off x="635000" y="3048592"/>
            <a:ext cx="1346200" cy="134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31" name="Elipse 30"/>
          <p:cNvSpPr/>
          <p:nvPr userDrawn="1"/>
        </p:nvSpPr>
        <p:spPr>
          <a:xfrm>
            <a:off x="787665" y="3201257"/>
            <a:ext cx="1040870" cy="10408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32" name="Marcador de texto 6"/>
          <p:cNvSpPr txBox="1">
            <a:spLocks/>
          </p:cNvSpPr>
          <p:nvPr userDrawn="1"/>
        </p:nvSpPr>
        <p:spPr>
          <a:xfrm>
            <a:off x="1109400" y="3867738"/>
            <a:ext cx="397667" cy="2541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8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33" name="Marcador de texto 38"/>
          <p:cNvSpPr>
            <a:spLocks noGrp="1"/>
          </p:cNvSpPr>
          <p:nvPr>
            <p:ph type="body" sz="quarter" idx="20" hasCustomPrompt="1"/>
          </p:nvPr>
        </p:nvSpPr>
        <p:spPr>
          <a:xfrm>
            <a:off x="787666" y="3139626"/>
            <a:ext cx="1040870" cy="74771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54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34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583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24" name="Marcador de texto 6"/>
          <p:cNvSpPr>
            <a:spLocks noGrp="1"/>
          </p:cNvSpPr>
          <p:nvPr>
            <p:ph type="body" sz="quarter" idx="18"/>
          </p:nvPr>
        </p:nvSpPr>
        <p:spPr>
          <a:xfrm>
            <a:off x="1600187" y="1195010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42" name="Elipse 41"/>
          <p:cNvSpPr/>
          <p:nvPr userDrawn="1"/>
        </p:nvSpPr>
        <p:spPr>
          <a:xfrm>
            <a:off x="463937" y="1175662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43" name="Elipse 42"/>
          <p:cNvSpPr/>
          <p:nvPr userDrawn="1"/>
        </p:nvSpPr>
        <p:spPr>
          <a:xfrm>
            <a:off x="580505" y="1292230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44" name="Marcador de texto 6"/>
          <p:cNvSpPr txBox="1">
            <a:spLocks/>
          </p:cNvSpPr>
          <p:nvPr userDrawn="1"/>
        </p:nvSpPr>
        <p:spPr>
          <a:xfrm>
            <a:off x="718047" y="1797968"/>
            <a:ext cx="549070" cy="14962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1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MM $</a:t>
            </a:r>
            <a:endParaRPr lang="es-ES" sz="11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5" name="Marcador de texto 38"/>
          <p:cNvSpPr>
            <a:spLocks noGrp="1"/>
          </p:cNvSpPr>
          <p:nvPr>
            <p:ph type="body" sz="quarter" idx="21" hasCustomPrompt="1"/>
          </p:nvPr>
        </p:nvSpPr>
        <p:spPr>
          <a:xfrm>
            <a:off x="580506" y="1246743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46" name="Elipse 45"/>
          <p:cNvSpPr/>
          <p:nvPr userDrawn="1"/>
        </p:nvSpPr>
        <p:spPr>
          <a:xfrm>
            <a:off x="463937" y="2463437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47" name="Elipse 46"/>
          <p:cNvSpPr/>
          <p:nvPr userDrawn="1"/>
        </p:nvSpPr>
        <p:spPr>
          <a:xfrm>
            <a:off x="580505" y="2580005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48" name="Marcador de texto 6"/>
          <p:cNvSpPr txBox="1">
            <a:spLocks/>
          </p:cNvSpPr>
          <p:nvPr userDrawn="1"/>
        </p:nvSpPr>
        <p:spPr>
          <a:xfrm>
            <a:off x="826200" y="3085743"/>
            <a:ext cx="303642" cy="19405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4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9" name="Marcador de texto 38"/>
          <p:cNvSpPr>
            <a:spLocks noGrp="1"/>
          </p:cNvSpPr>
          <p:nvPr>
            <p:ph type="body" sz="quarter" idx="22" hasCustomPrompt="1"/>
          </p:nvPr>
        </p:nvSpPr>
        <p:spPr>
          <a:xfrm>
            <a:off x="580506" y="2534518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50" name="Elipse 49"/>
          <p:cNvSpPr/>
          <p:nvPr userDrawn="1"/>
        </p:nvSpPr>
        <p:spPr>
          <a:xfrm>
            <a:off x="463937" y="3797019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51" name="Elipse 50"/>
          <p:cNvSpPr/>
          <p:nvPr userDrawn="1"/>
        </p:nvSpPr>
        <p:spPr>
          <a:xfrm>
            <a:off x="580505" y="3913587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52" name="Marcador de texto 6"/>
          <p:cNvSpPr txBox="1">
            <a:spLocks/>
          </p:cNvSpPr>
          <p:nvPr userDrawn="1"/>
        </p:nvSpPr>
        <p:spPr>
          <a:xfrm>
            <a:off x="826200" y="4419325"/>
            <a:ext cx="303642" cy="19405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4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53" name="Marcador de texto 38"/>
          <p:cNvSpPr>
            <a:spLocks noGrp="1"/>
          </p:cNvSpPr>
          <p:nvPr>
            <p:ph type="body" sz="quarter" idx="23" hasCustomPrompt="1"/>
          </p:nvPr>
        </p:nvSpPr>
        <p:spPr>
          <a:xfrm>
            <a:off x="580506" y="3868100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54" name="Marcador de texto 6"/>
          <p:cNvSpPr>
            <a:spLocks noGrp="1"/>
          </p:cNvSpPr>
          <p:nvPr>
            <p:ph type="body" sz="quarter" idx="24"/>
          </p:nvPr>
        </p:nvSpPr>
        <p:spPr>
          <a:xfrm>
            <a:off x="1600187" y="2436050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55" name="Marcador de texto 6"/>
          <p:cNvSpPr>
            <a:spLocks noGrp="1"/>
          </p:cNvSpPr>
          <p:nvPr>
            <p:ph type="body" sz="quarter" idx="25"/>
          </p:nvPr>
        </p:nvSpPr>
        <p:spPr>
          <a:xfrm>
            <a:off x="1600187" y="3769632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0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4411132" y="1181089"/>
            <a:ext cx="4555067" cy="3432290"/>
          </a:xfrm>
          <a:prstGeom prst="rect">
            <a:avLst/>
          </a:prstGeom>
        </p:spPr>
        <p:txBody>
          <a:bodyPr vert="horz" tIns="0">
            <a:normAutofit/>
          </a:bodyPr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21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823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11" name="Elipse 10"/>
          <p:cNvSpPr/>
          <p:nvPr userDrawn="1"/>
        </p:nvSpPr>
        <p:spPr>
          <a:xfrm>
            <a:off x="794150" y="2861386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12" name="Elipse 11"/>
          <p:cNvSpPr/>
          <p:nvPr userDrawn="1"/>
        </p:nvSpPr>
        <p:spPr>
          <a:xfrm>
            <a:off x="910718" y="2977954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13" name="Marcador de texto 6"/>
          <p:cNvSpPr txBox="1">
            <a:spLocks/>
          </p:cNvSpPr>
          <p:nvPr userDrawn="1"/>
        </p:nvSpPr>
        <p:spPr>
          <a:xfrm>
            <a:off x="1156413" y="3483692"/>
            <a:ext cx="303642" cy="19405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4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14" name="Marcador de texto 38"/>
          <p:cNvSpPr>
            <a:spLocks noGrp="1"/>
          </p:cNvSpPr>
          <p:nvPr>
            <p:ph type="body" sz="quarter" idx="22" hasCustomPrompt="1"/>
          </p:nvPr>
        </p:nvSpPr>
        <p:spPr>
          <a:xfrm>
            <a:off x="910719" y="2932467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15" name="Elipse 14"/>
          <p:cNvSpPr/>
          <p:nvPr userDrawn="1"/>
        </p:nvSpPr>
        <p:spPr>
          <a:xfrm>
            <a:off x="794150" y="3966359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910718" y="4082927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17" name="Marcador de texto 6"/>
          <p:cNvSpPr txBox="1">
            <a:spLocks/>
          </p:cNvSpPr>
          <p:nvPr userDrawn="1"/>
        </p:nvSpPr>
        <p:spPr>
          <a:xfrm>
            <a:off x="1156413" y="4588665"/>
            <a:ext cx="303642" cy="19405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4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18" name="Marcador de texto 38"/>
          <p:cNvSpPr>
            <a:spLocks noGrp="1"/>
          </p:cNvSpPr>
          <p:nvPr>
            <p:ph type="body" sz="quarter" idx="23" hasCustomPrompt="1"/>
          </p:nvPr>
        </p:nvSpPr>
        <p:spPr>
          <a:xfrm>
            <a:off x="910719" y="4037440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19" name="Marcador de texto 6"/>
          <p:cNvSpPr>
            <a:spLocks noGrp="1"/>
          </p:cNvSpPr>
          <p:nvPr>
            <p:ph type="body" sz="quarter" idx="24"/>
          </p:nvPr>
        </p:nvSpPr>
        <p:spPr>
          <a:xfrm>
            <a:off x="1930400" y="2833999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0" name="Marcador de texto 6"/>
          <p:cNvSpPr>
            <a:spLocks noGrp="1"/>
          </p:cNvSpPr>
          <p:nvPr>
            <p:ph type="body" sz="quarter" idx="25"/>
          </p:nvPr>
        </p:nvSpPr>
        <p:spPr>
          <a:xfrm>
            <a:off x="1930400" y="3938972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1039065"/>
            <a:ext cx="457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Lorem ipsum dolor sit amet, consectetur adipiscing elit. Praesent finibus blandit nibh a sagittis. Proin aliquam vel dui eget fringilla. Sed maximus fringilla auctor. Lorem ipsum dolor sit amet, consectetur adipiscing elit. </a:t>
            </a:r>
            <a:endParaRPr lang="es-ES" dirty="0"/>
          </a:p>
        </p:txBody>
      </p:sp>
      <p:sp>
        <p:nvSpPr>
          <p:cNvPr id="22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97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 Norm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 Normal" charset="0"/>
              </a:defRPr>
            </a:lvl1pPr>
            <a:lvl2pPr>
              <a:defRPr b="0" i="0">
                <a:latin typeface="Arial Normal" charset="0"/>
              </a:defRPr>
            </a:lvl2pPr>
            <a:lvl3pPr>
              <a:defRPr b="0" i="0">
                <a:latin typeface="Arial Normal" charset="0"/>
              </a:defRPr>
            </a:lvl3pPr>
            <a:lvl4pPr>
              <a:defRPr b="0" i="0">
                <a:latin typeface="Arial Normal" charset="0"/>
              </a:defRPr>
            </a:lvl4pPr>
            <a:lvl5pPr>
              <a:defRPr b="0" i="0">
                <a:latin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ormal" charset="0"/>
              </a:defRPr>
            </a:lvl1pPr>
          </a:lstStyle>
          <a:p>
            <a:fld id="{533C999A-4F33-1745-B5A9-EB41FE5FF896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ormal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ormal" charset="0"/>
              </a:defRPr>
            </a:lvl1pPr>
          </a:lstStyle>
          <a:p>
            <a:fld id="{907E6AA3-C845-E34C-BFB4-1F7AC73D3E0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068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9144000" cy="42748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sz="1620" b="0" i="0" dirty="0">
              <a:latin typeface="Arial Normal" charset="0"/>
            </a:endParaRPr>
          </a:p>
        </p:txBody>
      </p:sp>
      <p:sp>
        <p:nvSpPr>
          <p:cNvPr id="22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6892537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290513" y="2960760"/>
            <a:ext cx="6532562" cy="1590198"/>
          </a:xfrm>
          <a:prstGeom prst="rect">
            <a:avLst/>
          </a:prstGeom>
        </p:spPr>
        <p:txBody>
          <a:bodyPr vert="horz"/>
          <a:lstStyle>
            <a:lvl1pPr marL="308610" indent="-308610">
              <a:buClr>
                <a:srgbClr val="D20000"/>
              </a:buClr>
              <a:buFont typeface="Wingdings" charset="2"/>
              <a:buChar char="§"/>
              <a:defRPr sz="1260" b="0" i="0">
                <a:latin typeface="Arial Normal" charset="0"/>
                <a:cs typeface="Arial Normal" charset="0"/>
              </a:defRPr>
            </a:lvl1pPr>
            <a:lvl2pPr marL="668655" indent="-257175">
              <a:buClr>
                <a:srgbClr val="D20000"/>
              </a:buClr>
              <a:buFont typeface="Arial"/>
              <a:buChar char="•"/>
              <a:defRPr sz="1080" b="0" i="0">
                <a:latin typeface="Arial Normal" charset="0"/>
                <a:cs typeface="Arial Normal" charset="0"/>
              </a:defRPr>
            </a:lvl2pPr>
            <a:lvl3pPr marL="1028700" indent="-205740">
              <a:buClr>
                <a:srgbClr val="D20000"/>
              </a:buClr>
              <a:buFont typeface="Arial"/>
              <a:buChar char="•"/>
              <a:defRPr sz="990" b="0" i="0">
                <a:latin typeface="Arial Normal" charset="0"/>
                <a:cs typeface="Arial Normal" charset="0"/>
              </a:defRPr>
            </a:lvl3pPr>
            <a:lvl4pPr marL="1440180" indent="-205740">
              <a:buClr>
                <a:srgbClr val="D20000"/>
              </a:buClr>
              <a:buFont typeface="Arial"/>
              <a:buChar char="•"/>
              <a:defRPr sz="945" b="0" i="0">
                <a:latin typeface="Arial Normal" charset="0"/>
                <a:cs typeface="Arial Normal" charset="0"/>
              </a:defRPr>
            </a:lvl4pPr>
            <a:lvl5pPr marL="1851660" indent="-205740">
              <a:buClr>
                <a:srgbClr val="D20000"/>
              </a:buClr>
              <a:buFont typeface="Arial"/>
              <a:buChar char="•"/>
              <a:defRPr sz="945" b="0" i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509680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180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880219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26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1148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822960" indent="0">
              <a:buClr>
                <a:schemeClr val="accent2">
                  <a:lumMod val="75000"/>
                </a:schemeClr>
              </a:buClr>
              <a:buFontTx/>
              <a:buNone/>
              <a:defRPr sz="1620">
                <a:solidFill>
                  <a:schemeClr val="tx1"/>
                </a:solidFill>
              </a:defRPr>
            </a:lvl3pPr>
            <a:lvl4pPr marL="1234440" indent="0">
              <a:buClr>
                <a:schemeClr val="accent2">
                  <a:lumMod val="75000"/>
                </a:schemeClr>
              </a:buClr>
              <a:buFontTx/>
              <a:buNone/>
              <a:defRPr sz="1440">
                <a:solidFill>
                  <a:schemeClr val="tx1"/>
                </a:solidFill>
              </a:defRPr>
            </a:lvl4pPr>
            <a:lvl5pPr marL="1645920" indent="0">
              <a:buClr>
                <a:schemeClr val="accent2">
                  <a:lumMod val="75000"/>
                </a:schemeClr>
              </a:buClr>
              <a:buFontTx/>
              <a:buNone/>
              <a:defRPr sz="144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V="1">
            <a:off x="251830" y="872845"/>
            <a:ext cx="3632131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07" y="135783"/>
            <a:ext cx="1522044" cy="1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863743" y="668941"/>
            <a:ext cx="7264261" cy="446289"/>
          </a:xfrm>
          <a:prstGeom prst="rect">
            <a:avLst/>
          </a:prstGeom>
        </p:spPr>
        <p:txBody>
          <a:bodyPr vert="horz" lIns="91433" tIns="45716" rIns="91433" bIns="45716"/>
          <a:lstStyle>
            <a:lvl1pPr algn="ctr">
              <a:defRPr sz="216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cxnSp>
        <p:nvCxnSpPr>
          <p:cNvPr id="4" name="Conector recto 3"/>
          <p:cNvCxnSpPr/>
          <p:nvPr userDrawn="1"/>
        </p:nvCxnSpPr>
        <p:spPr>
          <a:xfrm flipV="1">
            <a:off x="1489361" y="1266497"/>
            <a:ext cx="5899728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58" y="196831"/>
            <a:ext cx="1522044" cy="1678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722883"/>
            <a:ext cx="9144000" cy="1420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incipal a dos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es-a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420"/>
            <a:ext cx="9144000" cy="162708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3987800" y="4045335"/>
            <a:ext cx="5156200" cy="109816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/>
              <a:t>TULO PRINCIPAL </a:t>
            </a:r>
            <a:br>
              <a:rPr lang="es-ES_tradnl" dirty="0"/>
            </a:br>
            <a:r>
              <a:rPr lang="es-ES_tradnl" dirty="0"/>
              <a:t>A DOS LÍNEAS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93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863743" y="2364703"/>
            <a:ext cx="7264261" cy="446289"/>
          </a:xfrm>
          <a:prstGeom prst="rect">
            <a:avLst/>
          </a:prstGeom>
        </p:spPr>
        <p:txBody>
          <a:bodyPr vert="horz" lIns="91433" tIns="45716" rIns="91433" bIns="45716"/>
          <a:lstStyle>
            <a:lvl1pPr algn="ctr">
              <a:defRPr sz="216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cxnSp>
        <p:nvCxnSpPr>
          <p:cNvPr id="5" name="Conector recto 4"/>
          <p:cNvCxnSpPr/>
          <p:nvPr userDrawn="1"/>
        </p:nvCxnSpPr>
        <p:spPr>
          <a:xfrm flipV="1">
            <a:off x="1489361" y="2774889"/>
            <a:ext cx="5899728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58" y="196831"/>
            <a:ext cx="1522044" cy="1678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361" y="2849978"/>
            <a:ext cx="5867400" cy="21868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6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863743" y="668941"/>
            <a:ext cx="7264261" cy="446289"/>
          </a:xfrm>
          <a:prstGeom prst="rect">
            <a:avLst/>
          </a:prstGeom>
        </p:spPr>
        <p:txBody>
          <a:bodyPr vert="horz" lIns="91433" tIns="45716" rIns="91433" bIns="45716"/>
          <a:lstStyle>
            <a:lvl1pPr algn="ctr">
              <a:defRPr sz="216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cxnSp>
        <p:nvCxnSpPr>
          <p:cNvPr id="4" name="Conector recto 3"/>
          <p:cNvCxnSpPr/>
          <p:nvPr userDrawn="1"/>
        </p:nvCxnSpPr>
        <p:spPr>
          <a:xfrm flipV="1">
            <a:off x="1489361" y="1266497"/>
            <a:ext cx="5899728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58" y="196831"/>
            <a:ext cx="1522044" cy="1678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722883"/>
            <a:ext cx="9144000" cy="1420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6892537" y="4772817"/>
            <a:ext cx="2133600" cy="27289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99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290514" y="1380304"/>
            <a:ext cx="8507123" cy="3170915"/>
          </a:xfrm>
          <a:prstGeom prst="rect">
            <a:avLst/>
          </a:prstGeom>
        </p:spPr>
        <p:txBody>
          <a:bodyPr vert="horz" lIns="91433" tIns="45716" rIns="91433" bIns="45716"/>
          <a:lstStyle>
            <a:lvl1pPr marL="308587" indent="-308587">
              <a:buClr>
                <a:srgbClr val="D20000"/>
              </a:buClr>
              <a:buFont typeface="Wingdings" charset="2"/>
              <a:buChar char="§"/>
              <a:defRPr sz="1260" b="0" i="0">
                <a:latin typeface="Arial Normal" charset="0"/>
                <a:cs typeface="Arial Normal" charset="0"/>
              </a:defRPr>
            </a:lvl1pPr>
            <a:lvl2pPr marL="668604" indent="-257155">
              <a:buClr>
                <a:srgbClr val="D20000"/>
              </a:buClr>
              <a:buFont typeface="Arial"/>
              <a:buChar char="•"/>
              <a:defRPr sz="1080" b="0" i="0">
                <a:latin typeface="Arial Normal" charset="0"/>
                <a:cs typeface="Arial Normal" charset="0"/>
              </a:defRPr>
            </a:lvl2pPr>
            <a:lvl3pPr marL="1028622" indent="-205725">
              <a:buClr>
                <a:srgbClr val="D20000"/>
              </a:buClr>
              <a:buFont typeface="Arial"/>
              <a:buChar char="•"/>
              <a:defRPr sz="990" b="0" i="0">
                <a:latin typeface="Arial Normal" charset="0"/>
                <a:cs typeface="Arial Normal" charset="0"/>
              </a:defRPr>
            </a:lvl3pPr>
            <a:lvl4pPr marL="1440070" indent="-205725">
              <a:buClr>
                <a:srgbClr val="D20000"/>
              </a:buClr>
              <a:buFont typeface="Arial"/>
              <a:buChar char="•"/>
              <a:defRPr sz="990" b="0" i="0">
                <a:latin typeface="Arial Normal" charset="0"/>
                <a:cs typeface="Arial Normal" charset="0"/>
              </a:defRPr>
            </a:lvl4pPr>
            <a:lvl5pPr marL="1851519" indent="-205725">
              <a:buClr>
                <a:srgbClr val="D20000"/>
              </a:buClr>
              <a:buFont typeface="Arial"/>
              <a:buChar char="•"/>
              <a:defRPr sz="990" b="0" i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159471" y="509681"/>
            <a:ext cx="7264261" cy="446289"/>
          </a:xfrm>
          <a:prstGeom prst="rect">
            <a:avLst/>
          </a:prstGeom>
        </p:spPr>
        <p:txBody>
          <a:bodyPr vert="horz" lIns="91433" tIns="45716" rIns="91433" bIns="45716"/>
          <a:lstStyle>
            <a:lvl1pPr algn="l">
              <a:defRPr sz="180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880220"/>
            <a:ext cx="6418842" cy="363030"/>
          </a:xfrm>
          <a:prstGeom prst="rect">
            <a:avLst/>
          </a:prstGeom>
        </p:spPr>
        <p:txBody>
          <a:bodyPr vert="horz" lIns="91433" tIns="45716" rIns="91433" bIns="45716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26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11449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822897" indent="0">
              <a:buClr>
                <a:schemeClr val="accent2">
                  <a:lumMod val="75000"/>
                </a:schemeClr>
              </a:buClr>
              <a:buFontTx/>
              <a:buNone/>
              <a:defRPr sz="1620">
                <a:solidFill>
                  <a:schemeClr val="tx1"/>
                </a:solidFill>
              </a:defRPr>
            </a:lvl3pPr>
            <a:lvl4pPr marL="1234346" indent="0">
              <a:buClr>
                <a:schemeClr val="accent2">
                  <a:lumMod val="75000"/>
                </a:schemeClr>
              </a:buClr>
              <a:buFontTx/>
              <a:buNone/>
              <a:defRPr sz="1440">
                <a:solidFill>
                  <a:schemeClr val="tx1"/>
                </a:solidFill>
              </a:defRPr>
            </a:lvl4pPr>
            <a:lvl5pPr marL="1645794" indent="0">
              <a:buClr>
                <a:schemeClr val="accent2">
                  <a:lumMod val="75000"/>
                </a:schemeClr>
              </a:buClr>
              <a:buFontTx/>
              <a:buNone/>
              <a:defRPr sz="144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V="1">
            <a:off x="251831" y="872846"/>
            <a:ext cx="3632131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58" y="196831"/>
            <a:ext cx="1522044" cy="1678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es-a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973667"/>
            <a:ext cx="2954866" cy="245093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160707" y="1022732"/>
            <a:ext cx="3022759" cy="194483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TÍTULO DE SECCIÓN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0" y="4613372"/>
            <a:ext cx="3776135" cy="54706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897" y="4872605"/>
            <a:ext cx="1325033" cy="163662"/>
          </a:xfrm>
          <a:prstGeom prst="rect">
            <a:avLst/>
          </a:prstGeom>
          <a:noFill/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76135" cy="547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31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sección y sub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es-a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973667"/>
            <a:ext cx="2954866" cy="2450935"/>
          </a:xfrm>
          <a:prstGeom prst="rect">
            <a:avLst/>
          </a:prstGeom>
        </p:spPr>
      </p:pic>
      <p:cxnSp>
        <p:nvCxnSpPr>
          <p:cNvPr id="16" name="Conector recto 15"/>
          <p:cNvCxnSpPr/>
          <p:nvPr userDrawn="1"/>
        </p:nvCxnSpPr>
        <p:spPr>
          <a:xfrm>
            <a:off x="249608" y="1995452"/>
            <a:ext cx="2290392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60707" y="2063039"/>
            <a:ext cx="2984501" cy="7394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Clr>
                <a:schemeClr val="accent2">
                  <a:lumMod val="75000"/>
                </a:schemeClr>
              </a:buClr>
              <a:buFontTx/>
              <a:buNone/>
              <a:defRPr sz="20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160708" y="1014266"/>
            <a:ext cx="2650226" cy="110239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21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TÍTULO DE SECCIÓN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76135" cy="547061"/>
          </a:xfrm>
          <a:prstGeom prst="rect">
            <a:avLst/>
          </a:prstGeom>
          <a:noFill/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0" y="4613372"/>
            <a:ext cx="3776135" cy="54706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897" y="4872605"/>
            <a:ext cx="1325033" cy="163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74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es-a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9624"/>
            <a:ext cx="3678541" cy="3051193"/>
          </a:xfrm>
          <a:prstGeom prst="rect">
            <a:avLst/>
          </a:prstGeom>
        </p:spPr>
      </p:pic>
      <p:cxnSp>
        <p:nvCxnSpPr>
          <p:cNvPr id="17" name="Conector recto 16"/>
          <p:cNvCxnSpPr/>
          <p:nvPr userDrawn="1"/>
        </p:nvCxnSpPr>
        <p:spPr>
          <a:xfrm>
            <a:off x="249608" y="2384934"/>
            <a:ext cx="28956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60707" y="2418653"/>
            <a:ext cx="2984501" cy="502919"/>
          </a:xfrm>
          <a:prstGeom prst="rect">
            <a:avLst/>
          </a:prstGeom>
        </p:spPr>
        <p:txBody>
          <a:bodyPr vert="horz"/>
          <a:lstStyle>
            <a:lvl1pPr marL="0" indent="0" algn="l">
              <a:buClr>
                <a:schemeClr val="accent2">
                  <a:lumMod val="75000"/>
                </a:schemeClr>
              </a:buClr>
              <a:buFontTx/>
              <a:buNone/>
              <a:defRPr sz="20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160707" y="1098935"/>
            <a:ext cx="3022759" cy="123786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TÍTULO DE SECCIÓN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0" y="4613372"/>
            <a:ext cx="3776135" cy="5470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897" y="4872605"/>
            <a:ext cx="1325033" cy="163662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76135" cy="547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8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6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54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título sección y sub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7062470" y="1589609"/>
            <a:ext cx="2081530" cy="289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16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60488" y="1589608"/>
            <a:ext cx="6732049" cy="2849225"/>
          </a:xfrm>
          <a:prstGeom prst="rect">
            <a:avLst/>
          </a:prstGeom>
        </p:spPr>
        <p:txBody>
          <a:bodyPr vert="horz" tIns="0"/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1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0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21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1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solo título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7062470" y="1181089"/>
            <a:ext cx="2081530" cy="32154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9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60488" y="1181089"/>
            <a:ext cx="6732049" cy="3173075"/>
          </a:xfrm>
          <a:prstGeom prst="rect">
            <a:avLst/>
          </a:prstGeom>
        </p:spPr>
        <p:txBody>
          <a:bodyPr vert="horz" tIns="0"/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20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21" name="Rectángulo 20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 + sub tipo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2"/>
          <p:cNvSpPr txBox="1">
            <a:spLocks/>
          </p:cNvSpPr>
          <p:nvPr userDrawn="1"/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05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04A77-0821-3247-B821-F896D317C426}" type="slidenum">
              <a:rPr lang="es-ES" b="0" i="0" smtClean="0">
                <a:latin typeface="Arial Normal" charset="0"/>
                <a:cs typeface="Arial Normal" charset="0"/>
              </a:rPr>
              <a:pPr/>
              <a:t>‹Nº›</a:t>
            </a:fld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11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0" y="1346202"/>
            <a:ext cx="9152467" cy="3200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47650" dir="5160000" sx="95000" sy="95000" algn="tl" rotWithShape="0">
              <a:srgbClr val="000000">
                <a:alpha val="2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pic>
        <p:nvPicPr>
          <p:cNvPr id="19" name="Imagen 18" descr="1000x100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989" y="1346202"/>
            <a:ext cx="3840478" cy="3200399"/>
          </a:xfrm>
          <a:prstGeom prst="rect">
            <a:avLst/>
          </a:prstGeom>
          <a:effectLst>
            <a:outerShdw blurRad="247650" dist="38100" dir="108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52400" y="1345543"/>
            <a:ext cx="4817533" cy="2889322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Wingdings" charset="2"/>
              <a:buChar char="§"/>
              <a:defRPr sz="1200" b="0" i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Arial"/>
              <a:buChar char="•"/>
              <a:defRPr sz="1100" b="0" i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Arial"/>
              <a:buChar char="•"/>
              <a:defRPr sz="1000" b="0" i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Arial"/>
              <a:buChar char="•"/>
              <a:defRPr sz="900" b="0" i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Arial"/>
              <a:buChar char="•"/>
              <a:defRPr sz="800" b="0" i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22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0" y="4613372"/>
            <a:ext cx="3776135" cy="5470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897" y="4872605"/>
            <a:ext cx="1325033" cy="163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16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60" r:id="rId5"/>
    <p:sldLayoutId id="2147483664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61" r:id="rId13"/>
    <p:sldLayoutId id="2147483662" r:id="rId14"/>
    <p:sldLayoutId id="2147483663" r:id="rId15"/>
    <p:sldLayoutId id="2147483659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Grupo COPRI</a:t>
            </a:r>
          </a:p>
        </p:txBody>
      </p:sp>
    </p:spTree>
    <p:extLst>
      <p:ext uri="{BB962C8B-B14F-4D97-AF65-F5344CB8AC3E}">
        <p14:creationId xmlns:p14="http://schemas.microsoft.com/office/powerpoint/2010/main" val="161397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Propuesta Económica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_tradnl" dirty="0"/>
              <a:t>Desarrollo web</a:t>
            </a:r>
          </a:p>
        </p:txBody>
      </p:sp>
      <p:sp>
        <p:nvSpPr>
          <p:cNvPr id="57" name="Shape 238"/>
          <p:cNvSpPr txBox="1"/>
          <p:nvPr/>
        </p:nvSpPr>
        <p:spPr>
          <a:xfrm>
            <a:off x="2838732" y="2798586"/>
            <a:ext cx="524546" cy="364667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 marL="154305" indent="-154305" defTabSz="822960">
              <a:buClr>
                <a:srgbClr val="E20002"/>
              </a:buClr>
              <a:defRPr/>
            </a:pPr>
            <a:r>
              <a:rPr lang="es-ES" sz="99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SEM</a:t>
            </a:r>
            <a:endParaRPr lang="en" sz="99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Shape 238"/>
          <p:cNvSpPr txBox="1"/>
          <p:nvPr/>
        </p:nvSpPr>
        <p:spPr>
          <a:xfrm>
            <a:off x="1074421" y="2993778"/>
            <a:ext cx="1015844" cy="722401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 marL="154305" indent="-154305" algn="r" defTabSz="822960">
              <a:buClr>
                <a:srgbClr val="E20002"/>
              </a:buClr>
              <a:defRPr/>
            </a:pPr>
            <a:r>
              <a:rPr lang="es-ES" sz="99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DISPLAY &amp; VIDEO</a:t>
            </a:r>
            <a:endParaRPr lang="en" sz="99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290512" y="966249"/>
            <a:ext cx="7881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es-ES_tradnl" sz="1200" dirty="0">
              <a:solidFill>
                <a:srgbClr val="000000"/>
              </a:solidFill>
              <a:effectLst/>
              <a:ea typeface="Helvetica Neue Light" charset="0"/>
              <a:cs typeface="Helvetica Neue Light" charset="0"/>
            </a:endParaRPr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290512" y="853341"/>
            <a:ext cx="8507123" cy="39656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 sz="1200" dirty="0"/>
              <a:t>Rediseño y armado del sitio</a:t>
            </a:r>
            <a:r>
              <a:rPr lang="es-ES" sz="1200" dirty="0">
                <a:cs typeface="Avenir 35 Light"/>
              </a:rPr>
              <a:t> web …</a:t>
            </a:r>
            <a:r>
              <a:rPr lang="mr-IN" sz="1200" dirty="0">
                <a:cs typeface="Avenir 35 Light"/>
              </a:rPr>
              <a:t>……………………………………………………………………………</a:t>
            </a:r>
            <a:r>
              <a:rPr lang="es-ES" sz="1200" dirty="0">
                <a:cs typeface="Avenir 35 Light"/>
              </a:rPr>
              <a:t>..</a:t>
            </a:r>
            <a:r>
              <a:rPr lang="mr-IN" sz="1200" dirty="0">
                <a:cs typeface="Avenir 35 Light"/>
              </a:rPr>
              <a:t>…</a:t>
            </a:r>
            <a:r>
              <a:rPr lang="es-ES" sz="1200" dirty="0">
                <a:cs typeface="Avenir 35 Light"/>
              </a:rPr>
              <a:t>.  4 a 5 semanas</a:t>
            </a: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r>
              <a:rPr lang="es-ES" sz="1200" dirty="0">
                <a:cs typeface="Avenir 35 Light"/>
              </a:rPr>
              <a:t>Sitio base de desarrollo…..</a:t>
            </a:r>
            <a:r>
              <a:rPr lang="mr-IN" sz="1200" dirty="0">
                <a:cs typeface="Avenir 35 Light"/>
              </a:rPr>
              <a:t>………………………………………………………………………………………</a:t>
            </a:r>
            <a:r>
              <a:rPr lang="es-ES" sz="1200" dirty="0">
                <a:cs typeface="Avenir 35 Light"/>
              </a:rPr>
              <a:t>..</a:t>
            </a:r>
            <a:r>
              <a:rPr lang="mr-IN" sz="1200" dirty="0">
                <a:cs typeface="Avenir 35 Light"/>
              </a:rPr>
              <a:t>…</a:t>
            </a:r>
            <a:r>
              <a:rPr lang="es-ES" sz="1200" dirty="0">
                <a:cs typeface="Avenir 35 Light"/>
              </a:rPr>
              <a:t>. 2 1/2 semanas</a:t>
            </a: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r>
              <a:rPr lang="es-ES" sz="1000" b="1" dirty="0">
                <a:solidFill>
                  <a:srgbClr val="FF0000"/>
                </a:solidFill>
                <a:cs typeface="Avenir 35 Light"/>
              </a:rPr>
              <a:t>ADICIONALES</a:t>
            </a:r>
          </a:p>
          <a:p>
            <a:pPr marL="0" indent="0">
              <a:buNone/>
            </a:pPr>
            <a:r>
              <a:rPr lang="es-ES" sz="1200" dirty="0">
                <a:cs typeface="Avenir 35 Light"/>
              </a:rPr>
              <a:t>Integración de las desarrollos en Google </a:t>
            </a:r>
            <a:r>
              <a:rPr lang="es-ES" sz="1200" dirty="0" err="1">
                <a:cs typeface="Avenir 35 Light"/>
              </a:rPr>
              <a:t>maps</a:t>
            </a:r>
            <a:r>
              <a:rPr lang="es-ES" sz="1200" dirty="0">
                <a:cs typeface="Avenir 35 Light"/>
              </a:rPr>
              <a:t> …………………………………………………………………… 2 semanas</a:t>
            </a: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r>
              <a:rPr lang="es-ES" sz="1200" dirty="0" err="1">
                <a:cs typeface="Avenir 35 Light"/>
              </a:rPr>
              <a:t>Landing</a:t>
            </a:r>
            <a:r>
              <a:rPr lang="es-ES" sz="1200" dirty="0">
                <a:cs typeface="Avenir 35 Light"/>
              </a:rPr>
              <a:t> de Desarrollo nuevo ………………………………………………………………………………………… 1 semana</a:t>
            </a: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r>
              <a:rPr lang="es-ES" sz="1200" dirty="0">
                <a:cs typeface="Avenir 35 Light"/>
              </a:rPr>
              <a:t>Funcionalidad para suscribirse al </a:t>
            </a:r>
            <a:r>
              <a:rPr lang="es-ES" sz="1200" dirty="0" err="1">
                <a:cs typeface="Avenir 35 Light"/>
              </a:rPr>
              <a:t>newsletter</a:t>
            </a:r>
            <a:r>
              <a:rPr lang="es-ES" sz="1200" dirty="0">
                <a:cs typeface="Avenir 35 Light"/>
              </a:rPr>
              <a:t> (no incluye diseño, armado ni envío)….………………………… 1 semana</a:t>
            </a: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169027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1278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707" y="1022732"/>
            <a:ext cx="2346519" cy="1944832"/>
          </a:xfrm>
        </p:spPr>
        <p:txBody>
          <a:bodyPr/>
          <a:lstStyle/>
          <a:p>
            <a:r>
              <a:rPr lang="es-ES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61188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CONTEXTO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363277" y="1993107"/>
            <a:ext cx="2423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20" dirty="0"/>
              <a:t>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Sitio </a:t>
            </a:r>
            <a:r>
              <a:rPr lang="es-ES" dirty="0" err="1"/>
              <a:t>Copri</a:t>
            </a:r>
            <a:r>
              <a:rPr lang="es-ES" dirty="0"/>
              <a:t> hoy</a:t>
            </a:r>
          </a:p>
        </p:txBody>
      </p:sp>
      <p:pic>
        <p:nvPicPr>
          <p:cNvPr id="9" name="Imagen 8" descr="Captura de pantalla 2017-07-06 a las 16.4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56" y="3250460"/>
            <a:ext cx="2430931" cy="1503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Captura de pantalla 2017-07-06 a las 16.49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9" y="973430"/>
            <a:ext cx="2212127" cy="1361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Captura de pantalla 2017-07-06 a las 16.49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9" y="2549642"/>
            <a:ext cx="2310195" cy="1421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Conector angular 12"/>
          <p:cNvCxnSpPr>
            <a:cxnSpLocks/>
          </p:cNvCxnSpPr>
          <p:nvPr/>
        </p:nvCxnSpPr>
        <p:spPr>
          <a:xfrm flipV="1">
            <a:off x="1508426" y="337188"/>
            <a:ext cx="3189306" cy="1004377"/>
          </a:xfrm>
          <a:prstGeom prst="bentConnector3">
            <a:avLst/>
          </a:prstGeom>
          <a:ln w="6350" cmpd="sng"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4"/>
          <p:cNvSpPr txBox="1">
            <a:spLocks/>
          </p:cNvSpPr>
          <p:nvPr/>
        </p:nvSpPr>
        <p:spPr>
          <a:xfrm>
            <a:off x="4782700" y="73241"/>
            <a:ext cx="3941853" cy="2476400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Identidad Corporativa en el slider principal únicamente, al momento de hacer </a:t>
            </a:r>
            <a:r>
              <a:rPr lang="es-ES" sz="1100" dirty="0" err="1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scroll</a:t>
            </a:r>
            <a:r>
              <a:rPr lang="es-ES" sz="1100" dirty="0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 a los contenidos centrales, se pierde el logo</a:t>
            </a:r>
          </a:p>
          <a:p>
            <a:r>
              <a:rPr lang="es-ES" sz="1100" dirty="0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Navegación </a:t>
            </a:r>
            <a:r>
              <a:rPr lang="es-ES" sz="1100" dirty="0" err="1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One</a:t>
            </a:r>
            <a:r>
              <a:rPr lang="es-ES" sz="1100" dirty="0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 Page para sus secciones principales del menú</a:t>
            </a:r>
          </a:p>
          <a:p>
            <a:r>
              <a:rPr lang="es-ES" sz="1100" dirty="0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Presentación de desarrollos en una sola sección con filtrado por tipo de proyecto</a:t>
            </a:r>
          </a:p>
          <a:p>
            <a:r>
              <a:rPr lang="es-ES" sz="1100" dirty="0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Problemas de usabilidad para encontrar los links a secciones internas y/o </a:t>
            </a:r>
            <a:r>
              <a:rPr lang="es-ES" sz="1100" dirty="0" err="1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landings</a:t>
            </a:r>
            <a:r>
              <a:rPr lang="es-ES" sz="1100" dirty="0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 de Proyectos</a:t>
            </a:r>
          </a:p>
          <a:p>
            <a:r>
              <a:rPr lang="es-ES" sz="1100" dirty="0">
                <a:latin typeface="Helvetica" panose="020B0500000000000000" pitchFamily="34" charset="0"/>
                <a:ea typeface="HelloCake" panose="02000603000000000000" pitchFamily="2" charset="0"/>
                <a:cs typeface="Arial Normal" charset="0"/>
              </a:rPr>
              <a:t>Formulario en la parte inferior de la página no visible fácilmente</a:t>
            </a:r>
          </a:p>
          <a:p>
            <a:endParaRPr lang="es-ES" sz="1100" dirty="0">
              <a:latin typeface="Helvetica" panose="020B0500000000000000" pitchFamily="34" charset="0"/>
              <a:ea typeface="HelloCake" panose="02000603000000000000" pitchFamily="2" charset="0"/>
              <a:cs typeface="Arial Normal" charset="0"/>
            </a:endParaRPr>
          </a:p>
          <a:p>
            <a:endParaRPr lang="es-ES" sz="1100" dirty="0">
              <a:latin typeface="Helvetica" panose="020B0500000000000000" pitchFamily="34" charset="0"/>
              <a:ea typeface="HelloCake" panose="02000603000000000000" pitchFamily="2" charset="0"/>
              <a:cs typeface="Arial Normal" charset="0"/>
            </a:endParaRPr>
          </a:p>
          <a:p>
            <a:endParaRPr lang="es-ES" sz="1100" dirty="0">
              <a:latin typeface="Helvetica" panose="020B0500000000000000" pitchFamily="34" charset="0"/>
              <a:ea typeface="HelloCake" panose="02000603000000000000" pitchFamily="2" charset="0"/>
              <a:cs typeface="Arial Norm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102321" y="11127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cxnSp>
        <p:nvCxnSpPr>
          <p:cNvPr id="17" name="Conector angular 16"/>
          <p:cNvCxnSpPr>
            <a:cxnSpLocks/>
          </p:cNvCxnSpPr>
          <p:nvPr/>
        </p:nvCxnSpPr>
        <p:spPr>
          <a:xfrm flipV="1">
            <a:off x="2623142" y="719297"/>
            <a:ext cx="2192112" cy="2064277"/>
          </a:xfrm>
          <a:prstGeom prst="bentConnector3">
            <a:avLst>
              <a:gd name="adj1" fmla="val 50000"/>
            </a:avLst>
          </a:prstGeom>
          <a:ln w="6350" cmpd="sng"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6">
            <a:extLst>
              <a:ext uri="{FF2B5EF4-FFF2-40B4-BE49-F238E27FC236}">
                <a16:creationId xmlns:a16="http://schemas.microsoft.com/office/drawing/2014/main" id="{B3A984B2-660E-4528-B109-9A8DC60B4F2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76075" y="1644269"/>
            <a:ext cx="2440106" cy="1399672"/>
          </a:xfrm>
          <a:prstGeom prst="bentConnector3">
            <a:avLst>
              <a:gd name="adj1" fmla="val 50000"/>
            </a:avLst>
          </a:prstGeom>
          <a:ln w="6350" cmpd="sng"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D29EF324-C2C8-4436-AD24-3B90AFFBF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432" y="2649750"/>
            <a:ext cx="2476395" cy="1512598"/>
          </a:xfrm>
          <a:prstGeom prst="rect">
            <a:avLst/>
          </a:prstGeom>
        </p:spPr>
      </p:pic>
      <p:cxnSp>
        <p:nvCxnSpPr>
          <p:cNvPr id="27" name="Conector angular 16">
            <a:extLst>
              <a:ext uri="{FF2B5EF4-FFF2-40B4-BE49-F238E27FC236}">
                <a16:creationId xmlns:a16="http://schemas.microsoft.com/office/drawing/2014/main" id="{98D748DF-698A-4147-B0A6-076D7915C34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32596" y="2444173"/>
            <a:ext cx="2158034" cy="202077"/>
          </a:xfrm>
          <a:prstGeom prst="bentConnector3">
            <a:avLst>
              <a:gd name="adj1" fmla="val 50000"/>
            </a:avLst>
          </a:prstGeom>
          <a:ln w="6350" cmpd="sng"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16">
            <a:extLst>
              <a:ext uri="{FF2B5EF4-FFF2-40B4-BE49-F238E27FC236}">
                <a16:creationId xmlns:a16="http://schemas.microsoft.com/office/drawing/2014/main" id="{10F54DDE-15D8-47EE-A8DD-868898AD237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56324" y="2762241"/>
            <a:ext cx="1443646" cy="12700"/>
          </a:xfrm>
          <a:prstGeom prst="bentConnector3">
            <a:avLst>
              <a:gd name="adj1" fmla="val 50000"/>
            </a:avLst>
          </a:prstGeom>
          <a:ln w="6350" cmpd="sng"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39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PROPUESTA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Puntos a seguir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159468" y="1423810"/>
            <a:ext cx="4966511" cy="2889322"/>
          </a:xfrm>
        </p:spPr>
        <p:txBody>
          <a:bodyPr/>
          <a:lstStyle/>
          <a:p>
            <a:r>
              <a:rPr lang="es-ES_tradnl" sz="1100" dirty="0"/>
              <a:t>Rediseño del sitio web </a:t>
            </a:r>
            <a:r>
              <a:rPr lang="es-ES_tradnl" sz="1100" b="1" dirty="0"/>
              <a:t>copri.com.mx</a:t>
            </a:r>
          </a:p>
          <a:p>
            <a:r>
              <a:rPr lang="es-MX" sz="1100" dirty="0"/>
              <a:t>Re-estructuración de la arquitectura del sitio web</a:t>
            </a:r>
            <a:r>
              <a:rPr lang="es-ES" sz="1100" dirty="0"/>
              <a:t> optimizada con estrategias SEO para la indexación de copri.com.mx</a:t>
            </a:r>
          </a:p>
          <a:p>
            <a:r>
              <a:rPr lang="es-ES" sz="1100" dirty="0"/>
              <a:t>Integración de los desarrollos bajo el sitio corporativo de </a:t>
            </a:r>
            <a:r>
              <a:rPr lang="es-ES" sz="1100" b="1" dirty="0" err="1"/>
              <a:t>Copri</a:t>
            </a:r>
            <a:r>
              <a:rPr lang="es-ES" sz="1100" dirty="0"/>
              <a:t>, utilizando </a:t>
            </a:r>
            <a:r>
              <a:rPr lang="es-ES" sz="1100" dirty="0" err="1"/>
              <a:t>urls</a:t>
            </a:r>
            <a:r>
              <a:rPr lang="es-ES" sz="1100" dirty="0"/>
              <a:t> por proyecto con una estructura de subcarpeta y no subdominio</a:t>
            </a:r>
          </a:p>
          <a:p>
            <a:r>
              <a:rPr lang="es-ES" sz="1100" dirty="0"/>
              <a:t>Unificar estilos y estructura de los desarrollos bajo los lineamientos de identidad de la marca</a:t>
            </a:r>
          </a:p>
          <a:p>
            <a:r>
              <a:rPr lang="es-ES" sz="1100" dirty="0"/>
              <a:t>Mejorar la usabilidad de la navegación para que el usuario encuentre de manera rápida y efectiva todos los contenidos</a:t>
            </a:r>
          </a:p>
          <a:p>
            <a:r>
              <a:rPr lang="es-ES" sz="1100" dirty="0"/>
              <a:t>Integración de formularios de contacto flotantes para una mejor captación de leads</a:t>
            </a:r>
          </a:p>
          <a:p>
            <a:pPr marL="0" indent="0">
              <a:buNone/>
            </a:pPr>
            <a:endParaRPr lang="es-ES" sz="1100" b="1" dirty="0"/>
          </a:p>
        </p:txBody>
      </p:sp>
    </p:spTree>
    <p:extLst>
      <p:ext uri="{BB962C8B-B14F-4D97-AF65-F5344CB8AC3E}">
        <p14:creationId xmlns:p14="http://schemas.microsoft.com/office/powerpoint/2010/main" val="208907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ARQUITECTURA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1"/>
          </p:nvPr>
        </p:nvSpPr>
        <p:spPr>
          <a:xfrm>
            <a:off x="159469" y="473794"/>
            <a:ext cx="6418842" cy="363030"/>
          </a:xfrm>
        </p:spPr>
        <p:txBody>
          <a:bodyPr/>
          <a:lstStyle/>
          <a:p>
            <a:r>
              <a:rPr lang="es-MX" dirty="0"/>
              <a:t>Estructura planteada</a:t>
            </a:r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3476745" y="1993107"/>
            <a:ext cx="2423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20" dirty="0"/>
              <a:t> </a:t>
            </a:r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159469" y="1578332"/>
            <a:ext cx="8542614" cy="2095412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260" dirty="0">
              <a:latin typeface="Arial Normal" charset="0"/>
              <a:cs typeface="Arial Norm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C58E08-A9B1-4444-B0F1-22474E578363}"/>
              </a:ext>
            </a:extLst>
          </p:cNvPr>
          <p:cNvSpPr txBox="1"/>
          <p:nvPr/>
        </p:nvSpPr>
        <p:spPr>
          <a:xfrm>
            <a:off x="6879420" y="1894181"/>
            <a:ext cx="1254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1">
                    <a:lumMod val="75000"/>
                  </a:schemeClr>
                </a:solidFill>
              </a:rPr>
              <a:t>¿Quién es </a:t>
            </a:r>
            <a:r>
              <a:rPr lang="es-MX" sz="1000" dirty="0" err="1">
                <a:solidFill>
                  <a:schemeClr val="accent1">
                    <a:lumMod val="75000"/>
                  </a:schemeClr>
                </a:solidFill>
              </a:rPr>
              <a:t>Copri</a:t>
            </a:r>
            <a:r>
              <a:rPr lang="es-MX" sz="1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2D2F60-B3EA-4122-890F-65C77F108920}"/>
              </a:ext>
            </a:extLst>
          </p:cNvPr>
          <p:cNvSpPr txBox="1"/>
          <p:nvPr/>
        </p:nvSpPr>
        <p:spPr>
          <a:xfrm>
            <a:off x="273183" y="1908583"/>
            <a:ext cx="99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Vivienda</a:t>
            </a:r>
          </a:p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Residencial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38EBBC-5A20-4B8F-9BE0-78127780E78F}"/>
              </a:ext>
            </a:extLst>
          </p:cNvPr>
          <p:cNvSpPr txBox="1"/>
          <p:nvPr/>
        </p:nvSpPr>
        <p:spPr>
          <a:xfrm>
            <a:off x="2927730" y="1890857"/>
            <a:ext cx="106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Desarrollos</a:t>
            </a:r>
          </a:p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Comerciales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8A7B8A-649C-4EFA-96EF-43B5CECA7F1F}"/>
              </a:ext>
            </a:extLst>
          </p:cNvPr>
          <p:cNvSpPr txBox="1"/>
          <p:nvPr/>
        </p:nvSpPr>
        <p:spPr>
          <a:xfrm>
            <a:off x="5414616" y="1895084"/>
            <a:ext cx="141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Infraestructura/</a:t>
            </a:r>
          </a:p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Construcción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4A3598-8339-4AC7-8F96-BAC2C6C4561B}"/>
              </a:ext>
            </a:extLst>
          </p:cNvPr>
          <p:cNvSpPr txBox="1"/>
          <p:nvPr/>
        </p:nvSpPr>
        <p:spPr>
          <a:xfrm>
            <a:off x="5296906" y="2593309"/>
            <a:ext cx="166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Descripción de cada proyecto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5AC1DC-22AD-4171-B7F7-023A9D6FAD6E}"/>
              </a:ext>
            </a:extLst>
          </p:cNvPr>
          <p:cNvSpPr txBox="1"/>
          <p:nvPr/>
        </p:nvSpPr>
        <p:spPr>
          <a:xfrm>
            <a:off x="717831" y="2606129"/>
            <a:ext cx="144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Basalto</a:t>
            </a:r>
          </a:p>
          <a:p>
            <a:r>
              <a:rPr lang="es-MX" sz="1200" dirty="0"/>
              <a:t>Tres Cumbres</a:t>
            </a:r>
          </a:p>
          <a:p>
            <a:r>
              <a:rPr lang="es-MX" sz="1200" dirty="0"/>
              <a:t>El Encinar</a:t>
            </a:r>
          </a:p>
          <a:p>
            <a:r>
              <a:rPr lang="es-MX" sz="1200" dirty="0"/>
              <a:t>Cañada</a:t>
            </a:r>
          </a:p>
          <a:p>
            <a:r>
              <a:rPr lang="es-MX" sz="1200" dirty="0"/>
              <a:t>Las Flores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85038EE-0990-47E1-814D-39BB8BE9700A}"/>
              </a:ext>
            </a:extLst>
          </p:cNvPr>
          <p:cNvSpPr txBox="1"/>
          <p:nvPr/>
        </p:nvSpPr>
        <p:spPr>
          <a:xfrm>
            <a:off x="3428175" y="2594143"/>
            <a:ext cx="190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Plaza Parque Jardín</a:t>
            </a:r>
          </a:p>
          <a:p>
            <a:r>
              <a:rPr lang="es-MX" sz="1200" dirty="0"/>
              <a:t>Plaza Atlacomulco</a:t>
            </a:r>
          </a:p>
          <a:p>
            <a:r>
              <a:rPr lang="es-MX" sz="1200" dirty="0"/>
              <a:t>Garden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9FA4F7-0646-4081-B4BC-7EE1616EFD22}"/>
              </a:ext>
            </a:extLst>
          </p:cNvPr>
          <p:cNvSpPr txBox="1"/>
          <p:nvPr/>
        </p:nvSpPr>
        <p:spPr>
          <a:xfrm>
            <a:off x="503982" y="3794122"/>
            <a:ext cx="297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Cada uno de estas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landings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deben de contar con: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Descripción del proyecto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Galería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Plantas (tipo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deptos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Contacto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Ubicación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2AD80D9-A7D0-4633-A58A-6B632A1BB24D}"/>
              </a:ext>
            </a:extLst>
          </p:cNvPr>
          <p:cNvSpPr txBox="1"/>
          <p:nvPr/>
        </p:nvSpPr>
        <p:spPr>
          <a:xfrm>
            <a:off x="8134572" y="1916731"/>
            <a:ext cx="72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1">
                    <a:lumMod val="75000"/>
                  </a:schemeClr>
                </a:solidFill>
              </a:rPr>
              <a:t>Contacto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0A2EFE7-677A-4882-AC0F-6AD05A3EA004}"/>
              </a:ext>
            </a:extLst>
          </p:cNvPr>
          <p:cNvSpPr txBox="1"/>
          <p:nvPr/>
        </p:nvSpPr>
        <p:spPr>
          <a:xfrm>
            <a:off x="3213122" y="3379508"/>
            <a:ext cx="275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Cada uno de estas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landings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deben de contar con: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Descripción del proyecto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Galería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Redireccionamiento a su página web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E9F5095-6FA9-44F2-98E4-42CEBB64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383" y="491418"/>
            <a:ext cx="491192" cy="85763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A096F61-C6CF-49C4-8ACD-C964E57C1D22}"/>
              </a:ext>
            </a:extLst>
          </p:cNvPr>
          <p:cNvSpPr txBox="1"/>
          <p:nvPr/>
        </p:nvSpPr>
        <p:spPr>
          <a:xfrm>
            <a:off x="8029646" y="2187047"/>
            <a:ext cx="960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Siempre presente en todo el sitio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A23FCED-7463-47AB-8CAB-2B59DA0E3606}"/>
              </a:ext>
            </a:extLst>
          </p:cNvPr>
          <p:cNvCxnSpPr>
            <a:cxnSpLocks/>
          </p:cNvCxnSpPr>
          <p:nvPr/>
        </p:nvCxnSpPr>
        <p:spPr>
          <a:xfrm flipV="1">
            <a:off x="720841" y="1806640"/>
            <a:ext cx="7775040" cy="2137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49F6B08-41B6-44EF-A448-F4B39E37B656}"/>
              </a:ext>
            </a:extLst>
          </p:cNvPr>
          <p:cNvCxnSpPr>
            <a:cxnSpLocks/>
          </p:cNvCxnSpPr>
          <p:nvPr/>
        </p:nvCxnSpPr>
        <p:spPr>
          <a:xfrm>
            <a:off x="4246305" y="1349054"/>
            <a:ext cx="0" cy="457586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CF9660E-244E-47C4-BFD4-F1D0EF291CD3}"/>
              </a:ext>
            </a:extLst>
          </p:cNvPr>
          <p:cNvCxnSpPr>
            <a:cxnSpLocks/>
          </p:cNvCxnSpPr>
          <p:nvPr/>
        </p:nvCxnSpPr>
        <p:spPr>
          <a:xfrm>
            <a:off x="725146" y="1808777"/>
            <a:ext cx="0" cy="10423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C65E404-20BA-4106-97FE-D9B68C615D5C}"/>
              </a:ext>
            </a:extLst>
          </p:cNvPr>
          <p:cNvCxnSpPr>
            <a:cxnSpLocks/>
          </p:cNvCxnSpPr>
          <p:nvPr/>
        </p:nvCxnSpPr>
        <p:spPr>
          <a:xfrm>
            <a:off x="8499295" y="1806640"/>
            <a:ext cx="0" cy="10423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0377E03-6F09-4484-B40D-89DD35713D6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127637" y="2370248"/>
            <a:ext cx="2220" cy="22306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F931C4CE-1E88-4C6B-9023-8A16FEECD40D}"/>
              </a:ext>
            </a:extLst>
          </p:cNvPr>
          <p:cNvCxnSpPr>
            <a:cxnSpLocks/>
          </p:cNvCxnSpPr>
          <p:nvPr/>
        </p:nvCxnSpPr>
        <p:spPr>
          <a:xfrm>
            <a:off x="3340419" y="2282663"/>
            <a:ext cx="0" cy="82443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1CF2CAFF-4AC0-486E-9296-8291DAA439DF}"/>
              </a:ext>
            </a:extLst>
          </p:cNvPr>
          <p:cNvCxnSpPr>
            <a:cxnSpLocks/>
          </p:cNvCxnSpPr>
          <p:nvPr/>
        </p:nvCxnSpPr>
        <p:spPr>
          <a:xfrm>
            <a:off x="642827" y="2356749"/>
            <a:ext cx="0" cy="112064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CC9CCEE-51C1-4B44-AC48-4DD65BFDBF46}"/>
              </a:ext>
            </a:extLst>
          </p:cNvPr>
          <p:cNvCxnSpPr>
            <a:cxnSpLocks/>
          </p:cNvCxnSpPr>
          <p:nvPr/>
        </p:nvCxnSpPr>
        <p:spPr>
          <a:xfrm>
            <a:off x="642827" y="2729052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2764A06D-1D28-4F4F-B87C-C39B0CF7E822}"/>
              </a:ext>
            </a:extLst>
          </p:cNvPr>
          <p:cNvCxnSpPr>
            <a:cxnSpLocks/>
          </p:cNvCxnSpPr>
          <p:nvPr/>
        </p:nvCxnSpPr>
        <p:spPr>
          <a:xfrm>
            <a:off x="635041" y="2921497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08D82644-72DC-45EC-A5D7-C99382DB306C}"/>
              </a:ext>
            </a:extLst>
          </p:cNvPr>
          <p:cNvCxnSpPr>
            <a:cxnSpLocks/>
          </p:cNvCxnSpPr>
          <p:nvPr/>
        </p:nvCxnSpPr>
        <p:spPr>
          <a:xfrm>
            <a:off x="635043" y="3095034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5986D9AF-251B-4FF5-B2F8-CAE32FF9B2F8}"/>
              </a:ext>
            </a:extLst>
          </p:cNvPr>
          <p:cNvCxnSpPr>
            <a:cxnSpLocks/>
          </p:cNvCxnSpPr>
          <p:nvPr/>
        </p:nvCxnSpPr>
        <p:spPr>
          <a:xfrm>
            <a:off x="641719" y="3288597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E8FAC579-95D5-4BF0-89E5-4A629F101DD7}"/>
              </a:ext>
            </a:extLst>
          </p:cNvPr>
          <p:cNvCxnSpPr>
            <a:cxnSpLocks/>
          </p:cNvCxnSpPr>
          <p:nvPr/>
        </p:nvCxnSpPr>
        <p:spPr>
          <a:xfrm>
            <a:off x="641715" y="3475482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10670230-19E5-4490-8BEC-9CF2DF9E8F87}"/>
              </a:ext>
            </a:extLst>
          </p:cNvPr>
          <p:cNvCxnSpPr>
            <a:cxnSpLocks/>
          </p:cNvCxnSpPr>
          <p:nvPr/>
        </p:nvCxnSpPr>
        <p:spPr>
          <a:xfrm>
            <a:off x="3345121" y="2740489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2BC31A6-47BC-4CDE-8EF9-20EE981163F1}"/>
              </a:ext>
            </a:extLst>
          </p:cNvPr>
          <p:cNvCxnSpPr>
            <a:cxnSpLocks/>
          </p:cNvCxnSpPr>
          <p:nvPr/>
        </p:nvCxnSpPr>
        <p:spPr>
          <a:xfrm>
            <a:off x="3337333" y="2919585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C6CB596C-EDFD-4493-B96F-AFEBF136DED3}"/>
              </a:ext>
            </a:extLst>
          </p:cNvPr>
          <p:cNvCxnSpPr>
            <a:cxnSpLocks/>
          </p:cNvCxnSpPr>
          <p:nvPr/>
        </p:nvCxnSpPr>
        <p:spPr>
          <a:xfrm>
            <a:off x="3337335" y="3106469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6CA1024-60B4-44CE-90FF-C1BBCE80ECCC}"/>
              </a:ext>
            </a:extLst>
          </p:cNvPr>
          <p:cNvCxnSpPr>
            <a:cxnSpLocks/>
          </p:cNvCxnSpPr>
          <p:nvPr/>
        </p:nvCxnSpPr>
        <p:spPr>
          <a:xfrm>
            <a:off x="7450284" y="1812205"/>
            <a:ext cx="0" cy="10423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DE845F7-7088-40A6-A885-5625BF51EAD0}"/>
              </a:ext>
            </a:extLst>
          </p:cNvPr>
          <p:cNvCxnSpPr>
            <a:cxnSpLocks/>
          </p:cNvCxnSpPr>
          <p:nvPr/>
        </p:nvCxnSpPr>
        <p:spPr>
          <a:xfrm>
            <a:off x="6127624" y="1811097"/>
            <a:ext cx="0" cy="10423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C0F6A47-76DE-4609-BF96-7D610319B30E}"/>
              </a:ext>
            </a:extLst>
          </p:cNvPr>
          <p:cNvCxnSpPr>
            <a:cxnSpLocks/>
          </p:cNvCxnSpPr>
          <p:nvPr/>
        </p:nvCxnSpPr>
        <p:spPr>
          <a:xfrm>
            <a:off x="3344365" y="1811095"/>
            <a:ext cx="0" cy="10423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93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DESARROLLO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1"/>
          </p:nvPr>
        </p:nvSpPr>
        <p:spPr>
          <a:xfrm>
            <a:off x="159469" y="473794"/>
            <a:ext cx="6418842" cy="363030"/>
          </a:xfrm>
        </p:spPr>
        <p:txBody>
          <a:bodyPr/>
          <a:lstStyle/>
          <a:p>
            <a:r>
              <a:rPr lang="es-MX" dirty="0" err="1"/>
              <a:t>Mockup</a:t>
            </a:r>
            <a:r>
              <a:rPr lang="es-MX" dirty="0"/>
              <a:t> de Elementos</a:t>
            </a:r>
          </a:p>
          <a:p>
            <a:r>
              <a:rPr lang="es-MX" dirty="0"/>
              <a:t>Home</a:t>
            </a:r>
            <a:endParaRPr lang="es-ES_tradnl" dirty="0"/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159469" y="1578332"/>
            <a:ext cx="8542614" cy="2095412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260" dirty="0">
              <a:latin typeface="Arial Normal" charset="0"/>
              <a:cs typeface="Arial Normal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E9F5095-6FA9-44F2-98E4-42CEBB64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87" y="103255"/>
            <a:ext cx="491192" cy="8576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0101E6-D400-4162-B7CD-760C2D76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26" y="120141"/>
            <a:ext cx="2453371" cy="49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4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DESARROLLO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1"/>
          </p:nvPr>
        </p:nvSpPr>
        <p:spPr>
          <a:xfrm>
            <a:off x="159469" y="473794"/>
            <a:ext cx="6418842" cy="363030"/>
          </a:xfrm>
        </p:spPr>
        <p:txBody>
          <a:bodyPr/>
          <a:lstStyle/>
          <a:p>
            <a:r>
              <a:rPr lang="es-MX" dirty="0" err="1"/>
              <a:t>Mockup</a:t>
            </a:r>
            <a:r>
              <a:rPr lang="es-MX" dirty="0"/>
              <a:t> de Elementos</a:t>
            </a:r>
          </a:p>
          <a:p>
            <a:r>
              <a:rPr lang="es-MX" dirty="0"/>
              <a:t>Desarrollo</a:t>
            </a:r>
            <a:endParaRPr lang="es-ES_tradnl" dirty="0"/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159469" y="1578332"/>
            <a:ext cx="8542614" cy="2095412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260" dirty="0">
              <a:latin typeface="Arial Normal" charset="0"/>
              <a:cs typeface="Arial Normal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E9F5095-6FA9-44F2-98E4-42CEBB64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87" y="103255"/>
            <a:ext cx="491192" cy="8576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5D3D1E-B4EF-4C1B-979C-61E9077DC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70" y="93444"/>
            <a:ext cx="1766869" cy="48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ADICIONALES</a:t>
            </a:r>
            <a:endParaRPr lang="es-ES" dirty="0"/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159469" y="1578332"/>
            <a:ext cx="8542614" cy="2095412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260" dirty="0">
              <a:latin typeface="Arial Normal" charset="0"/>
              <a:cs typeface="Arial Normal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2C3D17D-D058-40F8-80B0-BBA62A131CFB}"/>
              </a:ext>
            </a:extLst>
          </p:cNvPr>
          <p:cNvSpPr txBox="1">
            <a:spLocks/>
          </p:cNvSpPr>
          <p:nvPr/>
        </p:nvSpPr>
        <p:spPr>
          <a:xfrm>
            <a:off x="159470" y="489475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b="0" i="0" kern="1200">
                <a:solidFill>
                  <a:srgbClr val="D20000"/>
                </a:solidFill>
                <a:latin typeface="Arial Normal" charset="0"/>
                <a:ea typeface="+mn-ea"/>
                <a:cs typeface="Arial Normal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Elementos adicionales de recomendación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AAA48CC5-C07B-4544-AF80-B7A3D25E1994}"/>
              </a:ext>
            </a:extLst>
          </p:cNvPr>
          <p:cNvSpPr txBox="1">
            <a:spLocks/>
          </p:cNvSpPr>
          <p:nvPr/>
        </p:nvSpPr>
        <p:spPr>
          <a:xfrm>
            <a:off x="159469" y="1034863"/>
            <a:ext cx="8203619" cy="3600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200" dirty="0"/>
              <a:t>Video Institucional</a:t>
            </a:r>
            <a:endParaRPr lang="es-ES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b="1" dirty="0"/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5968E30A-DD54-4C62-8E1F-8332DC0DC8B1}"/>
              </a:ext>
            </a:extLst>
          </p:cNvPr>
          <p:cNvSpPr txBox="1">
            <a:spLocks/>
          </p:cNvSpPr>
          <p:nvPr/>
        </p:nvSpPr>
        <p:spPr>
          <a:xfrm>
            <a:off x="159470" y="3298455"/>
            <a:ext cx="8203619" cy="3933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200" dirty="0"/>
              <a:t>Suscribirse a </a:t>
            </a:r>
            <a:r>
              <a:rPr lang="es-MX" sz="1200" dirty="0" err="1"/>
              <a:t>newsletter</a:t>
            </a:r>
            <a:r>
              <a:rPr lang="es-MX" sz="1200" dirty="0"/>
              <a:t> para noticias y nuevos desarrollos*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b="1" dirty="0"/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8FA8E5E8-A980-4D79-A0AD-7D1B23C425F7}"/>
              </a:ext>
            </a:extLst>
          </p:cNvPr>
          <p:cNvSpPr txBox="1">
            <a:spLocks/>
          </p:cNvSpPr>
          <p:nvPr/>
        </p:nvSpPr>
        <p:spPr>
          <a:xfrm>
            <a:off x="713448" y="1262060"/>
            <a:ext cx="7649640" cy="386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Video que muestre de manera simple y atractiva las capacidades de la empresa</a:t>
            </a:r>
          </a:p>
          <a:p>
            <a:pPr marL="0" indent="0">
              <a:buClr>
                <a:srgbClr val="FF0000"/>
              </a:buClr>
              <a:buNone/>
            </a:pP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1B1C7350-D3BC-421B-9854-A5E8DE8FE71F}"/>
              </a:ext>
            </a:extLst>
          </p:cNvPr>
          <p:cNvSpPr txBox="1">
            <a:spLocks/>
          </p:cNvSpPr>
          <p:nvPr/>
        </p:nvSpPr>
        <p:spPr>
          <a:xfrm>
            <a:off x="159468" y="1680763"/>
            <a:ext cx="8203619" cy="2840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200" dirty="0"/>
              <a:t>Mapa de ubicación con todos los desarrollos visibles*</a:t>
            </a:r>
            <a:endParaRPr lang="es-ES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b="1" dirty="0"/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F00C3C12-BA18-4C71-A6F9-226EBAB4F845}"/>
              </a:ext>
            </a:extLst>
          </p:cNvPr>
          <p:cNvSpPr txBox="1">
            <a:spLocks/>
          </p:cNvSpPr>
          <p:nvPr/>
        </p:nvSpPr>
        <p:spPr>
          <a:xfrm>
            <a:off x="713447" y="2042789"/>
            <a:ext cx="7649640" cy="386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En el mapa de ubicación se mostrarían todos los desarrollos activos de Grupo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</a:rPr>
              <a:t>Copri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, para que el usuario pueda ubicarlos mejor de manera visual</a:t>
            </a:r>
          </a:p>
          <a:p>
            <a:pPr marL="0" indent="0">
              <a:buClr>
                <a:srgbClr val="FF0000"/>
              </a:buClr>
              <a:buNone/>
            </a:pP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CB126A36-8BFD-412D-891E-EA659DB39E2C}"/>
              </a:ext>
            </a:extLst>
          </p:cNvPr>
          <p:cNvSpPr txBox="1">
            <a:spLocks/>
          </p:cNvSpPr>
          <p:nvPr/>
        </p:nvSpPr>
        <p:spPr>
          <a:xfrm>
            <a:off x="159467" y="2507081"/>
            <a:ext cx="8203619" cy="3696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200" dirty="0"/>
              <a:t>Campo para referencia de dónde nos encontraron en el formulario</a:t>
            </a:r>
            <a:endParaRPr lang="es-ES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b="1" dirty="0"/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B14B552E-1639-4014-96FE-28AD1BB9CF55}"/>
              </a:ext>
            </a:extLst>
          </p:cNvPr>
          <p:cNvSpPr txBox="1">
            <a:spLocks/>
          </p:cNvSpPr>
          <p:nvPr/>
        </p:nvSpPr>
        <p:spPr>
          <a:xfrm>
            <a:off x="658939" y="2870369"/>
            <a:ext cx="7649640" cy="386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Agregar un campo en el formulario de contacto para preguntar de que medio impreso o electrónico supo del Grupo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</a:rPr>
              <a:t>Copri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 o del desarrollo</a:t>
            </a:r>
          </a:p>
          <a:p>
            <a:pPr marL="0" indent="0">
              <a:buClr>
                <a:srgbClr val="FF0000"/>
              </a:buClr>
              <a:buNone/>
            </a:pP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6D098763-D74B-4DA7-B9DE-F4159B34E010}"/>
              </a:ext>
            </a:extLst>
          </p:cNvPr>
          <p:cNvSpPr txBox="1">
            <a:spLocks/>
          </p:cNvSpPr>
          <p:nvPr/>
        </p:nvSpPr>
        <p:spPr>
          <a:xfrm>
            <a:off x="713446" y="3650808"/>
            <a:ext cx="7649640" cy="386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Funcionalidad para crear una base de datos de usuarios interesados en recibir novedades y notificaciones</a:t>
            </a:r>
          </a:p>
          <a:p>
            <a:pPr marL="0" indent="0">
              <a:buClr>
                <a:srgbClr val="FF0000"/>
              </a:buClr>
              <a:buNone/>
            </a:pP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A502917-3EC4-4710-A8CF-1C049380653C}"/>
              </a:ext>
            </a:extLst>
          </p:cNvPr>
          <p:cNvSpPr txBox="1"/>
          <p:nvPr/>
        </p:nvSpPr>
        <p:spPr>
          <a:xfrm>
            <a:off x="459820" y="4314699"/>
            <a:ext cx="4124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</a:rPr>
              <a:t>* Implementación adicionales</a:t>
            </a:r>
          </a:p>
        </p:txBody>
      </p:sp>
    </p:spTree>
    <p:extLst>
      <p:ext uri="{BB962C8B-B14F-4D97-AF65-F5344CB8AC3E}">
        <p14:creationId xmlns:p14="http://schemas.microsoft.com/office/powerpoint/2010/main" val="389501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93236"/>
            <a:ext cx="3241255" cy="1944832"/>
          </a:xfrm>
        </p:spPr>
        <p:txBody>
          <a:bodyPr>
            <a:normAutofit/>
          </a:bodyPr>
          <a:lstStyle/>
          <a:p>
            <a:r>
              <a:rPr lang="es-ES" sz="2800" b="1" dirty="0"/>
              <a:t>INVERSIONES</a:t>
            </a:r>
          </a:p>
        </p:txBody>
      </p:sp>
    </p:spTree>
    <p:extLst>
      <p:ext uri="{BB962C8B-B14F-4D97-AF65-F5344CB8AC3E}">
        <p14:creationId xmlns:p14="http://schemas.microsoft.com/office/powerpoint/2010/main" val="1388219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139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11038</TotalTime>
  <Words>457</Words>
  <Application>Microsoft Office PowerPoint</Application>
  <PresentationFormat>Presentación en pantalla (16:9)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Normal</vt:lpstr>
      <vt:lpstr>Avenir 35 Light</vt:lpstr>
      <vt:lpstr>HelloCake</vt:lpstr>
      <vt:lpstr>Helvetica</vt:lpstr>
      <vt:lpstr>Helvetica Light</vt:lpstr>
      <vt:lpstr>Helvetica Neue Light</vt:lpstr>
      <vt:lpstr>Open Sans</vt:lpstr>
      <vt:lpstr>Wingdings</vt:lpstr>
      <vt:lpstr>Tema de Office</vt:lpstr>
      <vt:lpstr>Grupo COPRI</vt:lpstr>
      <vt:lpstr>INTRO</vt:lpstr>
      <vt:lpstr>CONTEXTO</vt:lpstr>
      <vt:lpstr>PROPUESTA</vt:lpstr>
      <vt:lpstr>ARQUITECTURA</vt:lpstr>
      <vt:lpstr>DESARROLLO</vt:lpstr>
      <vt:lpstr>DESARROLLO</vt:lpstr>
      <vt:lpstr>ADICIONALES</vt:lpstr>
      <vt:lpstr>INVERSIONES</vt:lpstr>
      <vt:lpstr>Propuesta Económica</vt:lpstr>
      <vt:lpstr>Gracias</vt:lpstr>
    </vt:vector>
  </TitlesOfParts>
  <Company>walva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Lauro Espinosa Val</dc:creator>
  <cp:lastModifiedBy>PlenumSupport</cp:lastModifiedBy>
  <cp:revision>193</cp:revision>
  <cp:lastPrinted>2017-05-17T19:51:36Z</cp:lastPrinted>
  <dcterms:created xsi:type="dcterms:W3CDTF">2017-04-10T17:01:42Z</dcterms:created>
  <dcterms:modified xsi:type="dcterms:W3CDTF">2017-07-06T23:05:39Z</dcterms:modified>
</cp:coreProperties>
</file>